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48" r:id="rId3"/>
    <p:sldId id="291" r:id="rId4"/>
    <p:sldId id="318" r:id="rId5"/>
    <p:sldId id="355" r:id="rId6"/>
    <p:sldId id="356" r:id="rId7"/>
    <p:sldId id="357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58" r:id="rId20"/>
    <p:sldId id="353" r:id="rId21"/>
    <p:sldId id="337" r:id="rId22"/>
    <p:sldId id="338" r:id="rId23"/>
    <p:sldId id="339" r:id="rId24"/>
    <p:sldId id="340" r:id="rId25"/>
    <p:sldId id="342" r:id="rId26"/>
    <p:sldId id="343" r:id="rId27"/>
    <p:sldId id="344" r:id="rId28"/>
    <p:sldId id="345" r:id="rId29"/>
    <p:sldId id="346" r:id="rId30"/>
    <p:sldId id="314" r:id="rId31"/>
    <p:sldId id="354" r:id="rId32"/>
    <p:sldId id="347" r:id="rId33"/>
    <p:sldId id="259" r:id="rId34"/>
  </p:sldIdLst>
  <p:sldSz cx="9144000" cy="6858000" type="screen4x3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07428"/>
    <a:srgbClr val="FF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16" autoAdjust="0"/>
  </p:normalViewPr>
  <p:slideViewPr>
    <p:cSldViewPr>
      <p:cViewPr varScale="1">
        <p:scale>
          <a:sx n="56" d="100"/>
          <a:sy n="56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7C7EB-9453-42F5-9BD8-1B4586B4025A}" type="datetimeFigureOut">
              <a:rPr lang="de-DE" smtClean="0"/>
              <a:t>02.01.2018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2-7E00-473F-B9A6-7AC48B34FF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85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08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 zwei Folien?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9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44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2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70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endParaRPr lang="de-DE" sz="2400" dirty="0" smtClean="0">
              <a:ea typeface="Calibri" pitchFamily="34" charset="0"/>
              <a:cs typeface="SanukOT-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05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50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32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22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Wirklich nötig diese Folie?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Nötig?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0DF2-7E00-473F-B9A6-7AC48B34FF0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232447"/>
            <a:ext cx="8350696" cy="47625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 smtClean="0"/>
              <a:t>24.11.2017</a:t>
            </a:r>
          </a:p>
          <a:p>
            <a:r>
              <a:rPr lang="de-DE" dirty="0" smtClean="0"/>
              <a:t>zur kostenfreien Nutzung ausschließlich für interne Fortbildungen in Einrichtungen des Gesundheitswesens und nicht für kommerzielle Zwecke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16B8-8DAF-4A60-91B0-AF5663B78301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15AC1-A587-4776-A8EA-33D1369436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4BAD-771A-4DC0-9F75-4DEEEB422A1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B07EA-8D7A-4C00-A1D5-F1D7D98934A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214B-0731-433A-929F-D3C5E0A69B7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8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5887F-CDDD-4B2F-975C-24D4F1FA511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05EB-03EC-4064-BEE1-9006972FC03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318F8-30F1-4324-AC89-271503A5117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AD73C-B4E3-489E-9447-604CB4D16F3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F22B3-E95E-49A2-81AC-28BD460C97C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513F-E76A-4D0C-BF9D-4E97B7FE605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24.11.2017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0D958-EE3E-48EB-B228-29FAF32E454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r="-65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770" y="6305019"/>
            <a:ext cx="81896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dirty="0" smtClean="0"/>
              <a:t>24.11.2017</a:t>
            </a:r>
          </a:p>
          <a:p>
            <a:r>
              <a:rPr lang="de-DE" dirty="0" smtClean="0"/>
              <a:t>zur kostenfreien Nutzung ausschließlich für interne Fortbildungen in Einrichtungen des Gesundheitswesens und nicht für kommerzielle Zwecke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00" y="6210675"/>
            <a:ext cx="5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CA214B-0731-433A-929F-D3C5E0A69B7D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1" name="Picture 7" descr="CIRS_nrw_final-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75500" y="149225"/>
            <a:ext cx="1800225" cy="3413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+mj-lt"/>
          <a:ea typeface="+mj-ea"/>
          <a:cs typeface="+mj-cs"/>
        </a:defRPr>
      </a:lvl1pPr>
      <a:lvl2pPr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2pPr>
      <a:lvl3pPr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3pPr>
      <a:lvl4pPr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4pPr>
      <a:lvl5pPr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5pPr>
      <a:lvl6pPr marL="457200"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6pPr>
      <a:lvl7pPr marL="914400"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7pPr>
      <a:lvl8pPr marL="1371600"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8pPr>
      <a:lvl9pPr marL="1828800" indent="1614488" algn="l" defTabSz="879475" rtl="0" fontAlgn="base">
        <a:spcBef>
          <a:spcPct val="0"/>
        </a:spcBef>
        <a:spcAft>
          <a:spcPct val="0"/>
        </a:spcAft>
        <a:buBlip>
          <a:blip r:embed="rId16"/>
        </a:buBlip>
        <a:tabLst>
          <a:tab pos="2778125" algn="l"/>
        </a:tabLst>
        <a:defRPr sz="3600">
          <a:solidFill>
            <a:srgbClr val="FF9900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65225" indent="-274638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2pPr>
      <a:lvl3pPr marL="1685925" indent="-341313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3pPr>
      <a:lvl4pPr marL="2244725" indent="-379413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4pPr>
      <a:lvl5pPr marL="2774950" indent="-320675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5pPr>
      <a:lvl6pPr marL="3232150" indent="-320675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6pPr>
      <a:lvl7pPr marL="3689350" indent="-320675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7pPr>
      <a:lvl8pPr marL="4146550" indent="-320675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8pPr>
      <a:lvl9pPr marL="4603750" indent="-320675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12788" algn="l"/>
          <a:tab pos="1698625" algn="l"/>
        </a:tabLst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s-nrw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äsentation_Bild_Startse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34" y="1916832"/>
            <a:ext cx="6332240" cy="1109985"/>
          </a:xfrm>
        </p:spPr>
        <p:txBody>
          <a:bodyPr/>
          <a:lstStyle/>
          <a:p>
            <a:r>
              <a:rPr lang="de-DE" dirty="0" smtClean="0"/>
              <a:t>„Sicherheitskultur“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9796" y="4149080"/>
            <a:ext cx="7776864" cy="1752600"/>
          </a:xfrm>
        </p:spPr>
        <p:txBody>
          <a:bodyPr/>
          <a:lstStyle/>
          <a:p>
            <a:r>
              <a:rPr lang="de-DE" sz="2000" dirty="0" smtClean="0"/>
              <a:t>Susanne Eschkötter, im Auftrag von CIRS-NRW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Schweizer-Käse-Modell</a:t>
            </a:r>
            <a:endParaRPr lang="de-DE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7"/>
          <a:stretch/>
        </p:blipFill>
        <p:spPr bwMode="auto">
          <a:xfrm>
            <a:off x="428983" y="1484784"/>
            <a:ext cx="8363272" cy="3984913"/>
          </a:xfrm>
          <a:prstGeom prst="rect">
            <a:avLst/>
          </a:prstGeom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7200" y="5595851"/>
            <a:ext cx="85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Abb.1: Schweizer-Käse-Modell nach </a:t>
            </a:r>
            <a:r>
              <a:rPr lang="de-DE" sz="1400" dirty="0" err="1" smtClean="0"/>
              <a:t>Reason</a:t>
            </a:r>
            <a:r>
              <a:rPr lang="de-DE" sz="1400" dirty="0" smtClean="0"/>
              <a:t> (1990). Human Error. Cambridge University Press, Cambridge UK.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108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Aktives Versagen</a:t>
            </a:r>
            <a:br>
              <a:rPr lang="de-DE" dirty="0"/>
            </a:br>
            <a:r>
              <a:rPr lang="de-DE" dirty="0"/>
              <a:t>                 </a:t>
            </a:r>
            <a:r>
              <a:rPr lang="de-DE" dirty="0" smtClean="0"/>
              <a:t>Latente </a:t>
            </a:r>
            <a:r>
              <a:rPr lang="de-DE" dirty="0"/>
              <a:t>Fehler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Früher: technisches Versagen als wichtigste Fehlerquelle, später auch Mensch im Fokus (Human-Error-Phase) 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fachliche Kompetenz durch Training, Fachpersonal verbessern, um Fehler zu vermeiden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235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Aktives Versagen</a:t>
            </a:r>
            <a:br>
              <a:rPr lang="de-DE" dirty="0"/>
            </a:br>
            <a:r>
              <a:rPr lang="de-DE" dirty="0"/>
              <a:t>                 </a:t>
            </a:r>
            <a:r>
              <a:rPr lang="de-DE" dirty="0" smtClean="0"/>
              <a:t>Latente </a:t>
            </a:r>
            <a:r>
              <a:rPr lang="de-DE" dirty="0"/>
              <a:t>Fehler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520999"/>
          </a:xfrm>
        </p:spPr>
        <p:txBody>
          <a:bodyPr/>
          <a:lstStyle/>
          <a:p>
            <a:r>
              <a:rPr lang="de-DE" sz="2400" u="sng" dirty="0" smtClean="0"/>
              <a:t>Später</a:t>
            </a:r>
            <a:r>
              <a:rPr lang="de-DE" sz="2400" dirty="0"/>
              <a:t>: Erkenntnis, dass Fehler und Unfälle nur auf </a:t>
            </a:r>
            <a:r>
              <a:rPr lang="de-DE" sz="2400" dirty="0" smtClean="0"/>
              <a:t>Grundlage </a:t>
            </a:r>
            <a:r>
              <a:rPr lang="de-DE" sz="2400" dirty="0"/>
              <a:t>komplexer Interaktionen verstanden werden; </a:t>
            </a:r>
            <a:r>
              <a:rPr lang="de-DE" sz="2400" dirty="0" smtClean="0"/>
              <a:t>kritische Ereignisse </a:t>
            </a:r>
            <a:r>
              <a:rPr lang="de-DE" sz="2400" dirty="0"/>
              <a:t>müssen analysiert werden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641256" cy="9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50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45994"/>
              </p:ext>
            </p:extLst>
          </p:nvPr>
        </p:nvGraphicFramePr>
        <p:xfrm>
          <a:off x="457200" y="1844824"/>
          <a:ext cx="8229600" cy="252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577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Aktives Versagen</a:t>
                      </a:r>
                      <a:endParaRPr lang="de-DE" sz="2000" dirty="0"/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Latentes Versagen</a:t>
                      </a:r>
                      <a:endParaRPr lang="de-DE" sz="2000" dirty="0"/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64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Vom Menschen unmittelbar verursachte Fehler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Zeigt sich oft sofort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dirty="0" smtClean="0">
                          <a:sym typeface="Wingdings" panose="05000000000000000000" pitchFamily="2" charset="2"/>
                        </a:rPr>
                        <a:t> Schuldzuweisung naheliegend</a:t>
                      </a:r>
                      <a:endParaRPr lang="de-DE" sz="2000" dirty="0"/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Ursache:</a:t>
                      </a:r>
                      <a:r>
                        <a:rPr lang="de-DE" sz="2000" baseline="0" dirty="0" smtClean="0"/>
                        <a:t> Management einer Organisation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baseline="0" dirty="0" smtClean="0"/>
                        <a:t>Bleiben auf systemischer Ebene versteckt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baseline="0" dirty="0" smtClean="0">
                          <a:sym typeface="Wingdings" panose="05000000000000000000" pitchFamily="2" charset="2"/>
                        </a:rPr>
                        <a:t> Keine unmittelbaren</a:t>
                      </a:r>
                      <a:br>
                        <a:rPr lang="de-DE" sz="2000" baseline="0" dirty="0" smtClean="0">
                          <a:sym typeface="Wingdings" panose="05000000000000000000" pitchFamily="2" charset="2"/>
                        </a:rPr>
                      </a:br>
                      <a:r>
                        <a:rPr lang="de-DE" sz="2000" baseline="0" dirty="0" smtClean="0">
                          <a:sym typeface="Wingdings" panose="05000000000000000000" pitchFamily="2" charset="2"/>
                        </a:rPr>
                        <a:t>     Konsequenzen</a:t>
                      </a:r>
                      <a:endParaRPr lang="de-DE" sz="2000" dirty="0"/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82527" y="4509120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Aktive Fehler + Latente Fehler + weitere fehlerbegünstigende Faktoren </a:t>
            </a:r>
            <a:r>
              <a:rPr lang="de-DE" sz="2400" dirty="0" smtClean="0">
                <a:solidFill>
                  <a:srgbClr val="FF0000"/>
                </a:solidFill>
              </a:rPr>
              <a:t>(Fehlerkette)</a:t>
            </a:r>
          </a:p>
          <a:p>
            <a:r>
              <a:rPr lang="de-DE" sz="2400" dirty="0" smtClean="0"/>
              <a:t> </a:t>
            </a:r>
            <a:r>
              <a:rPr lang="de-DE" sz="2400" dirty="0"/>
              <a:t> </a:t>
            </a:r>
            <a:r>
              <a:rPr lang="de-DE" sz="2400" dirty="0" smtClean="0"/>
              <a:t>     </a:t>
            </a:r>
          </a:p>
          <a:p>
            <a:r>
              <a:rPr lang="de-DE" sz="2400" dirty="0" smtClean="0"/>
              <a:t>       Entstehung eines Zwischenfalls</a:t>
            </a:r>
          </a:p>
          <a:p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675023" y="5733255"/>
            <a:ext cx="375994" cy="330423"/>
          </a:xfrm>
          <a:prstGeom prst="rightArrow">
            <a:avLst/>
          </a:prstGeom>
          <a:solidFill>
            <a:srgbClr val="FF6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de-DE" dirty="0"/>
              <a:t>3. Aktives Versagen</a:t>
            </a:r>
            <a:br>
              <a:rPr lang="de-DE" dirty="0"/>
            </a:br>
            <a:r>
              <a:rPr lang="de-DE" dirty="0"/>
              <a:t>                 </a:t>
            </a:r>
            <a:r>
              <a:rPr lang="de-DE" dirty="0" smtClean="0"/>
              <a:t>Latente </a:t>
            </a:r>
            <a:r>
              <a:rPr lang="de-DE" dirty="0"/>
              <a:t>Fehler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057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Aktives Versagen</a:t>
            </a:r>
            <a:br>
              <a:rPr lang="de-DE" dirty="0"/>
            </a:br>
            <a:r>
              <a:rPr lang="de-DE" dirty="0"/>
              <a:t>                 </a:t>
            </a:r>
            <a:r>
              <a:rPr lang="de-DE" dirty="0" smtClean="0"/>
              <a:t>Latente </a:t>
            </a:r>
            <a:r>
              <a:rPr lang="de-DE" dirty="0"/>
              <a:t>Fehler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0364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56715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Abb.2: Darstellung der Entstehung eines Zwischenfalls, nach Hrsg. Stiftung Patientensicherheit (2/2017)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123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9275"/>
            <a:ext cx="8892480" cy="1143000"/>
          </a:xfrm>
        </p:spPr>
        <p:txBody>
          <a:bodyPr/>
          <a:lstStyle/>
          <a:p>
            <a:r>
              <a:rPr lang="de-DE" dirty="0" smtClean="0"/>
              <a:t>4. Systemtheorie -  </a:t>
            </a:r>
            <a:br>
              <a:rPr lang="de-DE" dirty="0" smtClean="0"/>
            </a:br>
            <a:r>
              <a:rPr lang="de-DE" dirty="0" smtClean="0"/>
              <a:t>                 Personenmodell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42897"/>
            <a:ext cx="8229600" cy="4681239"/>
          </a:xfrm>
        </p:spPr>
        <p:txBody>
          <a:bodyPr/>
          <a:lstStyle/>
          <a:p>
            <a:r>
              <a:rPr lang="de-DE" sz="2400" dirty="0" smtClean="0"/>
              <a:t>Fehler werden oft als Ausnahme betrachtet oder als Beweis für erheblichen Mangel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de-DE" b="1" dirty="0" smtClean="0"/>
              <a:t>  </a:t>
            </a:r>
            <a:r>
              <a:rPr lang="de-DE" sz="2400" b="1" dirty="0" smtClean="0"/>
              <a:t>Ursachen statt Schuldige!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86711"/>
              </p:ext>
            </p:extLst>
          </p:nvPr>
        </p:nvGraphicFramePr>
        <p:xfrm>
          <a:off x="1403648" y="2925277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Personen-Modell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System-Modell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Eine Person wird für Fehler / unerwünschten Ausgang verantwortlich gemacht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Berücksichtigt verschiedene Eiflussgrößen bei Entstehung und Analyse von Fehlern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Bedingungen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Ungleich 4"/>
          <p:cNvSpPr/>
          <p:nvPr/>
        </p:nvSpPr>
        <p:spPr>
          <a:xfrm>
            <a:off x="4283968" y="4221088"/>
            <a:ext cx="504056" cy="2880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351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Fehlerbegünstigende Faktoren: </a:t>
            </a:r>
          </a:p>
          <a:p>
            <a:r>
              <a:rPr lang="de-DE" sz="2400" dirty="0" smtClean="0"/>
              <a:t>Patientenfaktoren</a:t>
            </a:r>
          </a:p>
          <a:p>
            <a:r>
              <a:rPr lang="de-DE" sz="2400" dirty="0" smtClean="0"/>
              <a:t>Faktoren der Tätigkeit</a:t>
            </a:r>
          </a:p>
          <a:p>
            <a:r>
              <a:rPr lang="de-DE" sz="2400" dirty="0" smtClean="0"/>
              <a:t>individuelle Faktoren</a:t>
            </a:r>
          </a:p>
          <a:p>
            <a:r>
              <a:rPr lang="de-DE" sz="2400" dirty="0"/>
              <a:t>T</a:t>
            </a:r>
            <a:r>
              <a:rPr lang="de-DE" sz="2400" dirty="0" smtClean="0"/>
              <a:t>eamfaktoren</a:t>
            </a:r>
          </a:p>
          <a:p>
            <a:r>
              <a:rPr lang="de-DE" sz="2400" dirty="0" smtClean="0"/>
              <a:t>Arbeitsbedingungen/Umwelt</a:t>
            </a:r>
          </a:p>
          <a:p>
            <a:r>
              <a:rPr lang="de-DE" sz="2400" dirty="0" smtClean="0"/>
              <a:t>Organisations- und Managementfaktoren</a:t>
            </a:r>
          </a:p>
          <a:p>
            <a:r>
              <a:rPr lang="de-DE" sz="2400" dirty="0" smtClean="0"/>
              <a:t>Kontext der Institutionen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0" y="549275"/>
            <a:ext cx="8892480" cy="1143000"/>
          </a:xfrm>
        </p:spPr>
        <p:txBody>
          <a:bodyPr/>
          <a:lstStyle/>
          <a:p>
            <a:r>
              <a:rPr lang="de-DE" dirty="0" smtClean="0"/>
              <a:t>4. Systemtheorie -  </a:t>
            </a:r>
            <a:br>
              <a:rPr lang="de-DE" dirty="0" smtClean="0"/>
            </a:br>
            <a:r>
              <a:rPr lang="de-DE" dirty="0" smtClean="0"/>
              <a:t>                 Personenmodell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10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Aus Fehlern lernen – CIRS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5175"/>
            <a:ext cx="8229600" cy="421005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CIRS = Critical </a:t>
            </a:r>
            <a:r>
              <a:rPr lang="de-DE" sz="2400" b="1" dirty="0" err="1" smtClean="0"/>
              <a:t>Incident</a:t>
            </a:r>
            <a:r>
              <a:rPr lang="de-DE" sz="2400" b="1" dirty="0" smtClean="0"/>
              <a:t> Reporting System</a:t>
            </a:r>
          </a:p>
          <a:p>
            <a:pPr marL="0" indent="0">
              <a:buNone/>
            </a:pPr>
            <a:endParaRPr lang="de-DE" sz="2400" b="1" dirty="0" smtClean="0"/>
          </a:p>
          <a:p>
            <a:r>
              <a:rPr lang="de-DE" sz="2400" dirty="0" smtClean="0">
                <a:sym typeface="Wingdings" panose="05000000000000000000" pitchFamily="2" charset="2"/>
              </a:rPr>
              <a:t>häufig </a:t>
            </a:r>
            <a:r>
              <a:rPr lang="de-DE" sz="2400" dirty="0">
                <a:sym typeface="Wingdings" panose="05000000000000000000" pitchFamily="2" charset="2"/>
              </a:rPr>
              <a:t>zur Aufdeckung von Schwachstellen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genutzt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Schilderung von Mitarbeitern über Zwischenfälle 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 Erkenntnisse über Verbesserungspotential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„Vertraulich, freiwillig, sanktionsfrei“ 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74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Aus Fehlern lernen – CIRS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CIRS kann</a:t>
            </a:r>
          </a:p>
          <a:p>
            <a:r>
              <a:rPr lang="de-DE" sz="2400" dirty="0" smtClean="0"/>
              <a:t>Patientensicherheit erhöhen </a:t>
            </a:r>
          </a:p>
          <a:p>
            <a:r>
              <a:rPr lang="de-DE" sz="2400" dirty="0" smtClean="0"/>
              <a:t>Beitrag zu hohen Behandlungs-, und Pflege- und Versorgungsqualität leisten</a:t>
            </a:r>
          </a:p>
          <a:p>
            <a:r>
              <a:rPr lang="de-DE" sz="2400" dirty="0" smtClean="0"/>
              <a:t>Sicherheitskultur in Einrichtungen weiterentwickeln </a:t>
            </a:r>
          </a:p>
          <a:p>
            <a:r>
              <a:rPr lang="de-DE" sz="2400" dirty="0" smtClean="0"/>
              <a:t>Schwachstellen frühzeitig entdecken, erfassen &amp; systematisch bearbeiten </a:t>
            </a:r>
          </a:p>
          <a:p>
            <a:r>
              <a:rPr lang="de-DE" sz="2400" dirty="0"/>
              <a:t>V</a:t>
            </a:r>
            <a:r>
              <a:rPr lang="de-DE" sz="2400" dirty="0" smtClean="0"/>
              <a:t>ersicherungsrelevante Schäden vermeiden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53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Aus Fehlern lernen – CIRS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07250" cy="49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42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136904" cy="1470025"/>
          </a:xfrm>
        </p:spPr>
        <p:txBody>
          <a:bodyPr/>
          <a:lstStyle/>
          <a:p>
            <a:r>
              <a:rPr lang="de-DE" sz="3200" dirty="0"/>
              <a:t>„Umgang mit kritischen Ereignissen in Organisationen der Gesundheitsversorgung (Sicherheitskultur)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72" y="2263196"/>
            <a:ext cx="6264696" cy="362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67744" y="593000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Susanne Eschkötter, im Auftrag von CIRS-NRW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16B8-8DAF-4A60-91B0-AF5663B7830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Aus Fehlern </a:t>
            </a:r>
            <a:r>
              <a:rPr lang="de-DE" dirty="0" smtClean="0"/>
              <a:t>lernen – CIRS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In CIRS werden gemeldet</a:t>
            </a:r>
          </a:p>
          <a:p>
            <a:r>
              <a:rPr lang="de-DE" sz="2400" dirty="0" smtClean="0"/>
              <a:t>Unerwünschtes Ereignis (UE)</a:t>
            </a:r>
            <a:br>
              <a:rPr lang="de-DE" sz="2400" dirty="0" smtClean="0"/>
            </a:br>
            <a:r>
              <a:rPr lang="de-DE" sz="2400" dirty="0" smtClean="0"/>
              <a:t>(„</a:t>
            </a:r>
            <a:r>
              <a:rPr lang="de-DE" sz="2400" dirty="0" err="1" smtClean="0"/>
              <a:t>adverse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“) </a:t>
            </a:r>
          </a:p>
          <a:p>
            <a:r>
              <a:rPr lang="de-DE" sz="2400" dirty="0" smtClean="0"/>
              <a:t>Kritisches Ereignis </a:t>
            </a:r>
            <a:br>
              <a:rPr lang="de-DE" sz="2400" dirty="0" smtClean="0"/>
            </a:br>
            <a:r>
              <a:rPr lang="de-DE" sz="2400" dirty="0" smtClean="0"/>
              <a:t>(„</a:t>
            </a:r>
            <a:r>
              <a:rPr lang="de-DE" sz="2400" dirty="0" err="1" smtClean="0"/>
              <a:t>critical</a:t>
            </a:r>
            <a:r>
              <a:rPr lang="de-DE" sz="2400" dirty="0" smtClean="0"/>
              <a:t> </a:t>
            </a:r>
            <a:r>
              <a:rPr lang="de-DE" sz="2400" dirty="0" err="1" smtClean="0"/>
              <a:t>incident</a:t>
            </a:r>
            <a:r>
              <a:rPr lang="de-DE" sz="2400" dirty="0" smtClean="0"/>
              <a:t>“)</a:t>
            </a:r>
          </a:p>
          <a:p>
            <a:r>
              <a:rPr lang="de-DE" sz="2400" dirty="0"/>
              <a:t>F</a:t>
            </a:r>
            <a:r>
              <a:rPr lang="de-DE" sz="2400" dirty="0" smtClean="0"/>
              <a:t>ehler („</a:t>
            </a:r>
            <a:r>
              <a:rPr lang="de-DE" sz="2400" dirty="0" err="1" smtClean="0"/>
              <a:t>error</a:t>
            </a:r>
            <a:r>
              <a:rPr lang="de-DE" sz="2400" dirty="0" smtClean="0"/>
              <a:t>“)</a:t>
            </a:r>
          </a:p>
          <a:p>
            <a:r>
              <a:rPr lang="de-DE" sz="2400" dirty="0" smtClean="0"/>
              <a:t>Beinahe-Schaden („</a:t>
            </a:r>
            <a:r>
              <a:rPr lang="de-DE" sz="2400" dirty="0" err="1" smtClean="0"/>
              <a:t>near</a:t>
            </a:r>
            <a:r>
              <a:rPr lang="de-DE" sz="2400" dirty="0" smtClean="0"/>
              <a:t> miss“)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305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/>
              <a:t>E</a:t>
            </a:r>
            <a:r>
              <a:rPr lang="de-DE" dirty="0" smtClean="0"/>
              <a:t>rfolgsfaktoren für ein </a:t>
            </a:r>
            <a:br>
              <a:rPr lang="de-DE" dirty="0" smtClean="0"/>
            </a:br>
            <a:r>
              <a:rPr lang="de-DE" dirty="0" smtClean="0"/>
              <a:t>                 gelungenes CIRS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Vorbildfunktion für Geschäftsführung und Vorgesetzte</a:t>
            </a:r>
          </a:p>
          <a:p>
            <a:r>
              <a:rPr lang="de-DE" sz="2400" dirty="0" smtClean="0"/>
              <a:t>Präventionsgedanke</a:t>
            </a:r>
          </a:p>
          <a:p>
            <a:r>
              <a:rPr lang="de-DE" sz="2400" dirty="0" smtClean="0"/>
              <a:t>Offene Kommunikation</a:t>
            </a:r>
          </a:p>
          <a:p>
            <a:r>
              <a:rPr lang="de-DE" sz="2400" dirty="0" smtClean="0"/>
              <a:t>Selbstverständliches Melden</a:t>
            </a:r>
          </a:p>
          <a:p>
            <a:r>
              <a:rPr lang="de-DE" sz="2400" dirty="0" smtClean="0"/>
              <a:t>Kooperation</a:t>
            </a:r>
          </a:p>
          <a:p>
            <a:r>
              <a:rPr lang="de-DE" sz="2400" dirty="0" smtClean="0"/>
              <a:t>Wille, sich auch Herausforderung negativer Aspekte zu stellen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910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/>
              <a:t>E</a:t>
            </a:r>
            <a:r>
              <a:rPr lang="de-DE" dirty="0" smtClean="0"/>
              <a:t>rfolgsfaktoren für ein </a:t>
            </a:r>
            <a:br>
              <a:rPr lang="de-DE" dirty="0" smtClean="0"/>
            </a:br>
            <a:r>
              <a:rPr lang="de-DE" dirty="0" smtClean="0"/>
              <a:t>                 gelungenes CIRS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Transparenz</a:t>
            </a:r>
          </a:p>
          <a:p>
            <a:r>
              <a:rPr lang="de-DE" sz="2400" dirty="0" smtClean="0"/>
              <a:t>Analytisches und rationales Vorgehen</a:t>
            </a:r>
          </a:p>
          <a:p>
            <a:r>
              <a:rPr lang="de-DE" sz="2400" dirty="0" smtClean="0"/>
              <a:t>Sanktionsfreiheit, Anonymität</a:t>
            </a:r>
          </a:p>
          <a:p>
            <a:r>
              <a:rPr lang="de-DE" sz="2400" dirty="0"/>
              <a:t>R</a:t>
            </a:r>
            <a:r>
              <a:rPr lang="de-DE" sz="2400" dirty="0" smtClean="0"/>
              <a:t>egelmäßige Treffen</a:t>
            </a:r>
          </a:p>
          <a:p>
            <a:r>
              <a:rPr lang="de-DE" sz="2400" dirty="0" smtClean="0"/>
              <a:t>Einrichtungsübergreifende Fehlermeldesysteme (z.B. CIRS-NRW </a:t>
            </a:r>
            <a:r>
              <a:rPr lang="de-DE" sz="2400" dirty="0" smtClean="0">
                <a:hlinkClick r:id="rId3"/>
              </a:rPr>
              <a:t>www.cirs-nrw.de</a:t>
            </a:r>
            <a:r>
              <a:rPr lang="de-DE" sz="2400" dirty="0" smtClean="0"/>
              <a:t> )</a:t>
            </a:r>
          </a:p>
          <a:p>
            <a:r>
              <a:rPr lang="de-DE" sz="2400" dirty="0" smtClean="0"/>
              <a:t>Schulungen und Information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619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/>
              <a:t>E</a:t>
            </a:r>
            <a:r>
              <a:rPr lang="de-DE" dirty="0" smtClean="0"/>
              <a:t>rfolgsfaktoren für ein </a:t>
            </a:r>
            <a:br>
              <a:rPr lang="de-DE" dirty="0" smtClean="0"/>
            </a:br>
            <a:r>
              <a:rPr lang="de-DE" dirty="0" smtClean="0"/>
              <a:t>                 gelungenes CIRS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415771"/>
              </p:ext>
            </p:extLst>
          </p:nvPr>
        </p:nvGraphicFramePr>
        <p:xfrm>
          <a:off x="457200" y="1916113"/>
          <a:ext cx="8229600" cy="403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8405">
                <a:tc>
                  <a:txBody>
                    <a:bodyPr/>
                    <a:lstStyle/>
                    <a:p>
                      <a:r>
                        <a:rPr lang="de-DE" dirty="0" smtClean="0"/>
                        <a:t>Do´s</a:t>
                      </a:r>
                      <a:endParaRPr lang="de-DE" dirty="0"/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Dont´s</a:t>
                      </a:r>
                      <a:endParaRPr lang="de-DE" dirty="0"/>
                    </a:p>
                  </a:txBody>
                  <a:tcPr>
                    <a:solidFill>
                      <a:srgbClr val="FF6201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7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Anonymität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Sanktionsfreiheit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System-Modell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Fehlerkultur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Gesprächskultur</a:t>
                      </a:r>
                      <a:r>
                        <a:rPr lang="de-DE" sz="1800" baseline="0" dirty="0" smtClean="0"/>
                        <a:t> auf Augenhöhe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Fehler-Ursachenanalyse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Zeitnahe Fallanalysen, Rückmeldungen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Transparenz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Respekt, Offenheit, Fairness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Kooperation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Zukunftsweisende Sicherheitskultur</a:t>
                      </a:r>
                      <a:endParaRPr lang="de-DE" sz="1800" dirty="0"/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naming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shaming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blaming</a:t>
                      </a:r>
                      <a:r>
                        <a:rPr lang="de-DE" dirty="0" smtClean="0"/>
                        <a:t>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Bestrafung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Personenzentrierte</a:t>
                      </a:r>
                      <a:r>
                        <a:rPr lang="de-DE" baseline="0" dirty="0" smtClean="0"/>
                        <a:t> Sichtweise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Schuldkultur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Starres Hierarchiedenken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Falsche &amp; vorschnelle Festlegung von Fehlerursachen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Oberflächliche Ursachenanalyse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„Vertuschen“ von Fehlern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Denunziantentum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Konkurrenz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Ablehnende Sicherheitskultur </a:t>
                      </a:r>
                      <a:endParaRPr lang="de-DE" dirty="0"/>
                    </a:p>
                  </a:txBody>
                  <a:tcPr>
                    <a:solidFill>
                      <a:srgbClr val="FF620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417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Ansätze zur Verbesserung</a:t>
            </a:r>
            <a:br>
              <a:rPr lang="de-DE" dirty="0" smtClean="0"/>
            </a:br>
            <a:r>
              <a:rPr lang="de-DE" dirty="0" smtClean="0"/>
              <a:t>                der Sicherheitskultur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112"/>
            <a:ext cx="8363272" cy="4609231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Non-</a:t>
            </a:r>
            <a:r>
              <a:rPr lang="de-DE" sz="2400" dirty="0" err="1" smtClean="0"/>
              <a:t>Blaming</a:t>
            </a:r>
            <a:r>
              <a:rPr lang="de-DE" sz="2400" dirty="0" smtClean="0"/>
              <a:t> Culture: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sz="2400" dirty="0" smtClean="0"/>
              <a:t>Akzeptanz von Fehlern </a:t>
            </a:r>
          </a:p>
          <a:p>
            <a:r>
              <a:rPr lang="de-DE" sz="2400" dirty="0" smtClean="0"/>
              <a:t>Gegenseitiger Respekt</a:t>
            </a:r>
          </a:p>
          <a:p>
            <a:r>
              <a:rPr lang="de-DE" sz="2400" dirty="0" smtClean="0"/>
              <a:t>Sicherheitskultur: Grundmuster geteilter Werte, Überzeugungen und Handlungsweisen</a:t>
            </a:r>
          </a:p>
          <a:p>
            <a:endParaRPr lang="de-DE" sz="2400" dirty="0" smtClean="0"/>
          </a:p>
          <a:p>
            <a:pPr>
              <a:buFont typeface="Wingdings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Qualitativ hochwertiger Arbeit</a:t>
            </a: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5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1606"/>
            <a:ext cx="8568952" cy="55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Ansätze zur Verbesserung</a:t>
            </a:r>
            <a:br>
              <a:rPr lang="de-DE" dirty="0" smtClean="0"/>
            </a:br>
            <a:r>
              <a:rPr lang="de-DE" dirty="0" smtClean="0"/>
              <a:t>                der Sicherheitskultur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6828" y="544539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Abb.4: Eigene Darstellung in Anlehnung an: Reifegradmodell der Sicherheitskultur, nach Hudson (2007). </a:t>
            </a:r>
            <a:r>
              <a:rPr lang="de-DE" sz="1400" dirty="0" err="1" smtClean="0"/>
              <a:t>Implementing</a:t>
            </a:r>
            <a:r>
              <a:rPr lang="de-DE" sz="1400" dirty="0" smtClean="0"/>
              <a:t> a </a:t>
            </a:r>
            <a:r>
              <a:rPr lang="de-DE" sz="1400" dirty="0" err="1" smtClean="0"/>
              <a:t>safety</a:t>
            </a:r>
            <a:r>
              <a:rPr lang="de-DE" sz="1400" dirty="0" smtClean="0"/>
              <a:t> </a:t>
            </a:r>
            <a:r>
              <a:rPr lang="de-DE" sz="1400" dirty="0" err="1" smtClean="0"/>
              <a:t>culture</a:t>
            </a:r>
            <a:r>
              <a:rPr lang="de-DE" sz="1400" dirty="0" smtClean="0"/>
              <a:t> in </a:t>
            </a:r>
            <a:r>
              <a:rPr lang="de-DE" sz="1400" dirty="0" err="1" smtClean="0"/>
              <a:t>major</a:t>
            </a:r>
            <a:r>
              <a:rPr lang="de-DE" sz="1400" dirty="0" smtClean="0"/>
              <a:t> multinational. </a:t>
            </a:r>
            <a:r>
              <a:rPr lang="de-DE" sz="1400" dirty="0" err="1" smtClean="0"/>
              <a:t>Safety</a:t>
            </a:r>
            <a:r>
              <a:rPr lang="de-DE" sz="1400" dirty="0" smtClean="0"/>
              <a:t> Science 45(6). </a:t>
            </a:r>
            <a:r>
              <a:rPr lang="de-DE" sz="1400" dirty="0" err="1" smtClean="0"/>
              <a:t>Elsevier</a:t>
            </a:r>
            <a:r>
              <a:rPr lang="de-DE" sz="1400" dirty="0" smtClean="0"/>
              <a:t>, Amsterdam.</a:t>
            </a:r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916113"/>
            <a:ext cx="4402832" cy="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5225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685925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3pPr>
            <a:lvl4pPr marL="2244725" indent="-3794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4pPr>
            <a:lvl5pPr marL="27749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5pPr>
            <a:lvl6pPr marL="32321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6pPr>
            <a:lvl7pPr marL="36893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7pPr>
            <a:lvl8pPr marL="41465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8pPr>
            <a:lvl9pPr marL="46037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400" b="1" kern="0" dirty="0" smtClean="0"/>
              <a:t>Stufen der Sicherheitskultur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469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Lernfaktor von HROs </a:t>
            </a:r>
            <a:r>
              <a:rPr lang="de-DE" dirty="0" smtClean="0"/>
              <a:t>in</a:t>
            </a:r>
            <a:br>
              <a:rPr lang="de-DE" dirty="0" smtClean="0"/>
            </a:br>
            <a:r>
              <a:rPr lang="de-DE" dirty="0" smtClean="0"/>
              <a:t>                 puncto </a:t>
            </a:r>
            <a:r>
              <a:rPr lang="de-DE" dirty="0"/>
              <a:t>Sicherheitskultur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HROs= High-</a:t>
            </a:r>
            <a:r>
              <a:rPr lang="de-DE" sz="2400" dirty="0" err="1" smtClean="0"/>
              <a:t>Reliability</a:t>
            </a:r>
            <a:r>
              <a:rPr lang="de-DE" sz="2400" dirty="0" smtClean="0"/>
              <a:t>-</a:t>
            </a:r>
            <a:r>
              <a:rPr lang="de-DE" sz="2400" dirty="0" err="1" smtClean="0"/>
              <a:t>Organisations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	      (Hochsicherheitsbranchen) 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z.B Luftfahrt</a:t>
            </a:r>
          </a:p>
          <a:p>
            <a:r>
              <a:rPr lang="de-DE" sz="2400" dirty="0" smtClean="0"/>
              <a:t>Richtlinien zum Umgang mit Risiken,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besitzen hohes Niveau der Sicherheitskultur</a:t>
            </a:r>
          </a:p>
          <a:p>
            <a:r>
              <a:rPr lang="de-DE" sz="2400" dirty="0" smtClean="0"/>
              <a:t>System-Model </a:t>
            </a:r>
            <a:br>
              <a:rPr lang="de-DE" sz="2400" dirty="0" smtClean="0"/>
            </a:br>
            <a:r>
              <a:rPr lang="de-DE" sz="2400" dirty="0" smtClean="0"/>
              <a:t>(Augenmerk auf System, nicht auf einzelnen Fehler) </a:t>
            </a:r>
          </a:p>
          <a:p>
            <a:r>
              <a:rPr lang="de-DE" sz="2400" dirty="0" smtClean="0"/>
              <a:t>Akzeptanz: fehlerfreies Arbeiten nicht möglich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34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Lernfaktor von HROs </a:t>
            </a:r>
            <a:r>
              <a:rPr lang="de-DE" dirty="0" smtClean="0"/>
              <a:t>in</a:t>
            </a:r>
            <a:br>
              <a:rPr lang="de-DE" dirty="0" smtClean="0"/>
            </a:br>
            <a:r>
              <a:rPr lang="de-DE" dirty="0" smtClean="0"/>
              <a:t>                 puncto </a:t>
            </a:r>
            <a:r>
              <a:rPr lang="de-DE" dirty="0"/>
              <a:t>Sicherheitskultur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konstruktiver Umgang mit Fehlern ist </a:t>
            </a:r>
            <a:r>
              <a:rPr lang="de-DE" sz="2400" dirty="0" smtClean="0">
                <a:sym typeface="Wingdings" panose="05000000000000000000" pitchFamily="2" charset="2"/>
              </a:rPr>
              <a:t> Voraussetzung 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Akzeptanz Fehlerentwicklung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Vorbereitung auf unerwünschte Ereignisse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Fehler durch Training frühzeitig erkennen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433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Praxis Baustein „</a:t>
            </a:r>
            <a:r>
              <a:rPr lang="de-DE" dirty="0" err="1" smtClean="0"/>
              <a:t>Fish</a:t>
            </a:r>
            <a:r>
              <a:rPr lang="de-DE" dirty="0" smtClean="0"/>
              <a:t>-Bowl“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16317"/>
            <a:ext cx="8363272" cy="4941887"/>
          </a:xfrm>
        </p:spPr>
        <p:txBody>
          <a:bodyPr/>
          <a:lstStyle/>
          <a:p>
            <a:r>
              <a:rPr lang="de-DE" sz="2400" b="1" dirty="0" err="1" smtClean="0"/>
              <a:t>Fish</a:t>
            </a:r>
            <a:r>
              <a:rPr lang="de-DE" sz="2400" b="1" dirty="0" smtClean="0"/>
              <a:t>-Bowl:</a:t>
            </a:r>
            <a:r>
              <a:rPr lang="de-DE" sz="2400" dirty="0" smtClean="0"/>
              <a:t> Anordnung der Teilnehmer </a:t>
            </a:r>
            <a:br>
              <a:rPr lang="de-DE" sz="2400" dirty="0" smtClean="0"/>
            </a:br>
            <a:r>
              <a:rPr lang="de-DE" sz="2400" dirty="0" smtClean="0"/>
              <a:t>wie im Fischglas</a:t>
            </a:r>
          </a:p>
          <a:p>
            <a:r>
              <a:rPr lang="de-DE" sz="2400" u="sng" dirty="0" smtClean="0"/>
              <a:t>innerer Kreis:</a:t>
            </a:r>
            <a:r>
              <a:rPr lang="de-DE" sz="2400" dirty="0" smtClean="0"/>
              <a:t> Aktive Teilnehmer </a:t>
            </a:r>
            <a:br>
              <a:rPr lang="de-DE" sz="2400" dirty="0" smtClean="0"/>
            </a:br>
            <a:r>
              <a:rPr lang="de-DE" sz="2400" dirty="0" smtClean="0"/>
              <a:t>der Diskussion/Moderator</a:t>
            </a:r>
          </a:p>
          <a:p>
            <a:r>
              <a:rPr lang="de-DE" sz="2400" u="sng" dirty="0" smtClean="0"/>
              <a:t>äußerer Kreis:</a:t>
            </a:r>
            <a:r>
              <a:rPr lang="de-DE" sz="2400" dirty="0" smtClean="0"/>
              <a:t> zunächst passive </a:t>
            </a:r>
            <a:br>
              <a:rPr lang="de-DE" sz="2400" dirty="0" smtClean="0"/>
            </a:br>
            <a:r>
              <a:rPr lang="de-DE" sz="2400" dirty="0" smtClean="0"/>
              <a:t>Teilnehmer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smtClean="0"/>
              <a:t>Aktive Teilnehmer nehmen im inneren Kreis Platz, ein Stuhl bleibt </a:t>
            </a:r>
            <a:r>
              <a:rPr lang="de-DE" sz="2400" dirty="0"/>
              <a:t>i</a:t>
            </a:r>
            <a:r>
              <a:rPr lang="de-DE" sz="2400" dirty="0" smtClean="0"/>
              <a:t>mmer frei</a:t>
            </a:r>
          </a:p>
          <a:p>
            <a:r>
              <a:rPr lang="de-DE" sz="2400" dirty="0" smtClean="0"/>
              <a:t>Passiver Teilnehmer nimmt auf Stuhl Platz, sobald er etwas beitragen möchte</a:t>
            </a:r>
            <a:endParaRPr lang="de-D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25" y="1700808"/>
            <a:ext cx="2169407" cy="2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16216" y="3837324"/>
            <a:ext cx="2051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Abb. 5: </a:t>
            </a:r>
            <a:r>
              <a:rPr lang="de-DE" sz="1100" dirty="0"/>
              <a:t>D</a:t>
            </a:r>
            <a:r>
              <a:rPr lang="de-DE" sz="1100" dirty="0" smtClean="0"/>
              <a:t>arstellung Fish-Bowl-Methode, eigene </a:t>
            </a:r>
            <a:r>
              <a:rPr lang="de-DE" sz="1100" dirty="0"/>
              <a:t>D</a:t>
            </a:r>
            <a:r>
              <a:rPr lang="de-DE" sz="1100" dirty="0" smtClean="0"/>
              <a:t>arstellung</a:t>
            </a:r>
            <a:endParaRPr lang="de-DE" sz="1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74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Praxis Baustein „</a:t>
            </a:r>
            <a:r>
              <a:rPr lang="de-DE" dirty="0" err="1" smtClean="0"/>
              <a:t>Fish</a:t>
            </a:r>
            <a:r>
              <a:rPr lang="de-DE" dirty="0" smtClean="0"/>
              <a:t>-Bowl“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112"/>
            <a:ext cx="8363272" cy="494188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Teilnehmer, der am längsten im aktiven Kreis gesessen hat, muss in passive Gruppe wechseln</a:t>
            </a:r>
          </a:p>
          <a:p>
            <a:r>
              <a:rPr lang="de-DE" sz="2400" dirty="0" smtClean="0"/>
              <a:t>Jederzeit Wechsel zwischen aktiv und passiv möglich </a:t>
            </a:r>
          </a:p>
          <a:p>
            <a:r>
              <a:rPr lang="de-DE" sz="2400" dirty="0" smtClean="0"/>
              <a:t>Zu jeder Zeit verlassen der Diskussion möglich </a:t>
            </a:r>
          </a:p>
          <a:p>
            <a:r>
              <a:rPr lang="de-DE" sz="2400" dirty="0" smtClean="0"/>
              <a:t>Auch Teilnehmer, die nicht aktiv mitwirken, können als passive Mitglieder mitwirken</a:t>
            </a:r>
          </a:p>
          <a:p>
            <a:r>
              <a:rPr lang="de-DE" sz="2400" dirty="0" smtClean="0"/>
              <a:t>Diskussion nur zwischen Teilnehmer des inneren Kreises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158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6" y="620688"/>
            <a:ext cx="8614792" cy="1143000"/>
          </a:xfrm>
        </p:spPr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888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Patientensicherheit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Definition und Theorien der Fehlerentstehung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Aktives Versagen/Latente Fehler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Systemtheorie – Personenmodell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Aus Fehlern lernen/ CIRS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Erfolgsfaktoren für ein gelungenes CIRS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Ansätze zur Verbesserung der Sicherheitskultur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Lernfaktor von HROs in puncto Sicherheitskultur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Praxis Baustein „Fish-Bowl“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359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3057922"/>
          </a:xfrm>
        </p:spPr>
        <p:txBody>
          <a:bodyPr/>
          <a:lstStyle/>
          <a:p>
            <a:r>
              <a:rPr lang="de-DE" sz="2400" dirty="0" smtClean="0"/>
              <a:t>Helfen Sie anderen, indem Sie kritische Ereignisse berichten!</a:t>
            </a:r>
          </a:p>
          <a:p>
            <a:endParaRPr lang="de-DE" sz="2400" dirty="0" smtClean="0"/>
          </a:p>
          <a:p>
            <a:r>
              <a:rPr lang="de-DE" sz="2400" dirty="0" smtClean="0"/>
              <a:t>Beteiligen Sie sich durch Kommentierung!</a:t>
            </a:r>
          </a:p>
          <a:p>
            <a:endParaRPr lang="de-DE" sz="2400" dirty="0" smtClean="0"/>
          </a:p>
          <a:p>
            <a:r>
              <a:rPr lang="de-DE" sz="2400" dirty="0" smtClean="0"/>
              <a:t>Nutzen Sie Berichte um in Ihren Organisationen zu diskutieren!</a:t>
            </a:r>
          </a:p>
          <a:p>
            <a:endParaRPr lang="de-DE" sz="2400" dirty="0" smtClean="0"/>
          </a:p>
          <a:p>
            <a:r>
              <a:rPr lang="de-DE" sz="2400" dirty="0" smtClean="0"/>
              <a:t>Lesen Sie die Berichte das Quartals und diskutieren Sie darüber!</a:t>
            </a:r>
          </a:p>
          <a:p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047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Literaturempfehlungen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210050"/>
          </a:xfrm>
        </p:spPr>
        <p:txBody>
          <a:bodyPr/>
          <a:lstStyle/>
          <a:p>
            <a:r>
              <a:rPr lang="en-US" sz="1200" dirty="0" err="1"/>
              <a:t>Holzer</a:t>
            </a:r>
            <a:r>
              <a:rPr lang="en-US" sz="1200" dirty="0"/>
              <a:t>, E., </a:t>
            </a:r>
            <a:r>
              <a:rPr lang="en-US" sz="1200" dirty="0" err="1"/>
              <a:t>Thomeczek</a:t>
            </a:r>
            <a:r>
              <a:rPr lang="en-US" sz="1200" dirty="0"/>
              <a:t>, C., </a:t>
            </a:r>
            <a:r>
              <a:rPr lang="en-US" sz="1200" dirty="0" err="1"/>
              <a:t>Hauke</a:t>
            </a:r>
            <a:r>
              <a:rPr lang="en-US" sz="1200" dirty="0"/>
              <a:t>, E., </a:t>
            </a:r>
            <a:r>
              <a:rPr lang="en-US" sz="1200" dirty="0" err="1"/>
              <a:t>Conen</a:t>
            </a:r>
            <a:r>
              <a:rPr lang="en-US" sz="1200" dirty="0"/>
              <a:t>, D., </a:t>
            </a:r>
            <a:r>
              <a:rPr lang="en-US" sz="1200" dirty="0" err="1"/>
              <a:t>Hochreutener</a:t>
            </a:r>
            <a:r>
              <a:rPr lang="en-US" sz="1200" dirty="0"/>
              <a:t>, M.-A. (2005). </a:t>
            </a:r>
            <a:r>
              <a:rPr lang="en-US" sz="1200" dirty="0" err="1"/>
              <a:t>Patientensicherheit</a:t>
            </a:r>
            <a:r>
              <a:rPr lang="en-US" sz="1200" dirty="0"/>
              <a:t>. </a:t>
            </a:r>
            <a:r>
              <a:rPr lang="en-US" sz="1200" dirty="0" err="1"/>
              <a:t>Leitfaden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den </a:t>
            </a:r>
            <a:r>
              <a:rPr lang="en-US" sz="1200" dirty="0" err="1"/>
              <a:t>Umgang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Risiken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Gesundheitswesen</a:t>
            </a:r>
            <a:r>
              <a:rPr lang="en-US" sz="1200" dirty="0"/>
              <a:t>. </a:t>
            </a:r>
            <a:r>
              <a:rPr lang="en-US" sz="1200" dirty="0" err="1"/>
              <a:t>Facultas</a:t>
            </a:r>
            <a:r>
              <a:rPr lang="en-US" sz="1200" dirty="0"/>
              <a:t> </a:t>
            </a:r>
            <a:r>
              <a:rPr lang="en-US" sz="1200" dirty="0" err="1"/>
              <a:t>Verlags</a:t>
            </a:r>
            <a:r>
              <a:rPr lang="en-US" sz="1200" dirty="0"/>
              <a:t>- und </a:t>
            </a:r>
            <a:r>
              <a:rPr lang="en-US" sz="1200" dirty="0" err="1"/>
              <a:t>Buchhandels</a:t>
            </a:r>
            <a:r>
              <a:rPr lang="en-US" sz="1200" dirty="0"/>
              <a:t> AG, Wien; S.14-25. </a:t>
            </a:r>
          </a:p>
          <a:p>
            <a:r>
              <a:rPr lang="en-US" sz="1200" dirty="0" smtClean="0"/>
              <a:t>Reason</a:t>
            </a:r>
            <a:r>
              <a:rPr lang="en-US" sz="1200" dirty="0"/>
              <a:t>, J.(1990): Human Error. Cambridge University Press, Cambridge UK.</a:t>
            </a:r>
            <a:endParaRPr lang="de-DE" sz="1200" dirty="0"/>
          </a:p>
          <a:p>
            <a:r>
              <a:rPr lang="de-DE" sz="1200" dirty="0" smtClean="0"/>
              <a:t>St</a:t>
            </a:r>
            <a:r>
              <a:rPr lang="de-DE" sz="1200" dirty="0"/>
              <a:t>. Pierre, M, </a:t>
            </a:r>
            <a:r>
              <a:rPr lang="de-DE" sz="1200" dirty="0" err="1"/>
              <a:t>Hofinger</a:t>
            </a:r>
            <a:r>
              <a:rPr lang="de-DE" sz="1200" dirty="0"/>
              <a:t>, G. und </a:t>
            </a:r>
            <a:r>
              <a:rPr lang="de-DE" sz="1200" dirty="0" err="1"/>
              <a:t>Buerschaper</a:t>
            </a:r>
            <a:r>
              <a:rPr lang="de-DE" sz="1200" dirty="0"/>
              <a:t>, C. (2014). Human </a:t>
            </a:r>
            <a:r>
              <a:rPr lang="de-DE" sz="1200" dirty="0" err="1"/>
              <a:t>Factors</a:t>
            </a:r>
            <a:r>
              <a:rPr lang="de-DE" sz="1200" dirty="0"/>
              <a:t> und Patientensicherheit in der Akutmedizin. 3. Auflage. Springer Verlag, Heidelberg; S. 52-61.</a:t>
            </a:r>
          </a:p>
          <a:p>
            <a:r>
              <a:rPr lang="de-DE" sz="1200" dirty="0"/>
              <a:t>GQMG-Arbeitsgruppe Risikomanagement / Schneider, K., </a:t>
            </a:r>
            <a:r>
              <a:rPr lang="de-DE" sz="1200" dirty="0" err="1"/>
              <a:t>Kahla-Witzsch</a:t>
            </a:r>
            <a:r>
              <a:rPr lang="de-DE" sz="1200" dirty="0"/>
              <a:t> et al</a:t>
            </a:r>
            <a:r>
              <a:rPr lang="de-DE" sz="1200" dirty="0" smtClean="0"/>
              <a:t>. (2014):  </a:t>
            </a:r>
            <a:r>
              <a:rPr lang="de-DE" sz="1200" dirty="0"/>
              <a:t>Klinisches Risikomanagement . </a:t>
            </a:r>
            <a:r>
              <a:rPr lang="en-US" sz="1200" dirty="0"/>
              <a:t>GQMG </a:t>
            </a:r>
            <a:r>
              <a:rPr lang="en-US" sz="1200" dirty="0" err="1"/>
              <a:t>Positionspapier</a:t>
            </a:r>
            <a:r>
              <a:rPr lang="en-US" sz="1200" dirty="0" smtClean="0"/>
              <a:t>.</a:t>
            </a:r>
          </a:p>
          <a:p>
            <a:r>
              <a:rPr lang="de-DE" sz="1200" dirty="0" smtClean="0"/>
              <a:t>Aktionsbündnis Patientensicherheit (</a:t>
            </a:r>
            <a:r>
              <a:rPr lang="de-DE" sz="1200" dirty="0"/>
              <a:t>2016</a:t>
            </a:r>
            <a:r>
              <a:rPr lang="de-DE" sz="1200" dirty="0" smtClean="0"/>
              <a:t>). Handlungsempfehlung: </a:t>
            </a:r>
            <a:r>
              <a:rPr lang="de-DE" sz="1200" dirty="0"/>
              <a:t>Anforderungen an </a:t>
            </a:r>
            <a:r>
              <a:rPr lang="de-DE" sz="1200" dirty="0" smtClean="0"/>
              <a:t>klinische Risikomanagementsysteme im Krankenhaus Aktionsbündnis Patientensicherheit e.V., Berlin</a:t>
            </a:r>
          </a:p>
          <a:p>
            <a:r>
              <a:rPr lang="de-DE" sz="1200" dirty="0" smtClean="0"/>
              <a:t>Einrichtung und erfolgreiches Betreiben eines Berichts- und </a:t>
            </a:r>
            <a:r>
              <a:rPr lang="de-DE" sz="1200" dirty="0"/>
              <a:t>L</a:t>
            </a:r>
            <a:r>
              <a:rPr lang="de-DE" sz="1200" dirty="0" smtClean="0"/>
              <a:t>ernsystems (CIRS) (2017): </a:t>
            </a:r>
            <a:r>
              <a:rPr lang="de-DE" sz="1200" dirty="0"/>
              <a:t>http://</a:t>
            </a:r>
            <a:r>
              <a:rPr lang="de-DE" sz="1200" dirty="0" smtClean="0"/>
              <a:t>www.aps-ev.de/wp-content/uploads/2016/10/160913_CIRS-Broschuere_WEB.pdf (Stand: 24.11.2017)</a:t>
            </a:r>
          </a:p>
          <a:p>
            <a:r>
              <a:rPr lang="de-DE" sz="1200" dirty="0" err="1" smtClean="0"/>
              <a:t>Patientenrechtegesetz,https</a:t>
            </a:r>
            <a:r>
              <a:rPr lang="de-DE" sz="1200" dirty="0"/>
              <a:t>://www.bgbl.de/xaver/bgbl/start.xav?startbk=Bundesanzeiger_BGBl&amp;bk=Bundesanzeiger_BGBl&amp;start=//*%5B@attr_id=%27bgbl113s0277.pdf%27%5D#__bgbl__%2F%2F*%5B%40attr_id%3D%27bgbl113s0277.pdf%27%5D__</a:t>
            </a:r>
            <a:r>
              <a:rPr lang="de-DE" sz="1200" dirty="0" smtClean="0"/>
              <a:t>1512040798695 (Stand: 24.11.2017)</a:t>
            </a:r>
            <a:endParaRPr lang="de-DE" sz="1200" dirty="0"/>
          </a:p>
          <a:p>
            <a:r>
              <a:rPr lang="de-DE" sz="1200" dirty="0" smtClean="0"/>
              <a:t>QM-RL, https</a:t>
            </a:r>
            <a:r>
              <a:rPr lang="de-DE" sz="1200" dirty="0"/>
              <a:t>://www.g-ba.de/downloads/62-492-1296/QM-RL_2015-12-17_iK-2016-11-16.pdf (Stand: 24.11.2017</a:t>
            </a:r>
            <a:r>
              <a:rPr lang="de-DE" sz="1200" dirty="0" smtClean="0"/>
              <a:t>)</a:t>
            </a:r>
            <a:endParaRPr lang="de-DE" sz="1200" dirty="0"/>
          </a:p>
          <a:p>
            <a:r>
              <a:rPr lang="de-DE" sz="1200" dirty="0"/>
              <a:t> </a:t>
            </a:r>
            <a:r>
              <a:rPr lang="de-DE" sz="1200" dirty="0" err="1" smtClean="0"/>
              <a:t>üFMS</a:t>
            </a:r>
            <a:r>
              <a:rPr lang="de-DE" sz="1200" dirty="0" smtClean="0"/>
              <a:t>-B, https</a:t>
            </a:r>
            <a:r>
              <a:rPr lang="de-DE" sz="1200" dirty="0"/>
              <a:t>://</a:t>
            </a:r>
            <a:r>
              <a:rPr lang="de-DE" sz="1200" dirty="0" smtClean="0"/>
              <a:t>www.g-ba.de/downloads/39-261-2546/2016-03-17_ueFMS-B_Erstfassung_BAnz.pdf </a:t>
            </a:r>
            <a:r>
              <a:rPr lang="de-DE" sz="1200" dirty="0"/>
              <a:t>(Stand: 24.11.2017)</a:t>
            </a:r>
          </a:p>
          <a:p>
            <a:pPr marL="0" indent="0">
              <a:buNone/>
            </a:pPr>
            <a:endParaRPr lang="de-DE" sz="12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/>
          </a:p>
          <a:p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89053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Autorin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96751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Dipl. Päd. Susanne Eschkötter, Qualitätsmanagement, Risikomanagement, EFQM-Assessorin, Netzmanagerin im Gesundheitswesen, Kontakt über CIRS-NRW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92275"/>
            <a:ext cx="4572000" cy="3048693"/>
          </a:xfrm>
          <a:prstGeom prst="rect">
            <a:avLst/>
          </a:prstGeom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155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187624" y="2492896"/>
            <a:ext cx="5760640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6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Patientensicherheit </a:t>
            </a:r>
            <a:br>
              <a:rPr lang="de-DE" dirty="0" smtClean="0"/>
            </a:br>
            <a:r>
              <a:rPr lang="de-DE" dirty="0" smtClean="0"/>
              <a:t>	gemeinsam fördern</a:t>
            </a:r>
            <a:endParaRPr lang="de-DE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736" y="4509120"/>
            <a:ext cx="8229600" cy="142840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sz="3200" dirty="0"/>
          </a:p>
          <a:p>
            <a:pPr algn="ctr">
              <a:buFont typeface="Wingdings" pitchFamily="2" charset="2"/>
              <a:buNone/>
            </a:pPr>
            <a:r>
              <a:rPr lang="de-DE" sz="3600" dirty="0"/>
              <a:t>Vielen Dank für Ihre Aufmerksamkeit!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47664" y="2628490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schlimmste aller Fehler ist,  </a:t>
            </a:r>
          </a:p>
          <a:p>
            <a:r>
              <a:rPr lang="de-DE" sz="2400" dirty="0" smtClean="0"/>
              <a:t>sich keines solchen bewusst zu sein!</a:t>
            </a:r>
          </a:p>
          <a:p>
            <a:endParaRPr lang="de-DE" dirty="0" smtClean="0"/>
          </a:p>
          <a:p>
            <a:r>
              <a:rPr lang="de-DE" dirty="0" smtClean="0"/>
              <a:t>	</a:t>
            </a:r>
            <a:r>
              <a:rPr lang="de-DE" sz="1600" b="1" i="1" dirty="0" smtClean="0"/>
              <a:t>(Thomas Carlyle)</a:t>
            </a:r>
            <a:endParaRPr lang="de-DE" sz="1600" b="1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Patientensicherheit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2204864"/>
            <a:ext cx="8291264" cy="370118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Patientensicherheit: Abwesenheit von unerwünschten Ereignissen</a:t>
            </a:r>
          </a:p>
          <a:p>
            <a:endParaRPr lang="de-DE" sz="2400" dirty="0" smtClean="0"/>
          </a:p>
          <a:p>
            <a:r>
              <a:rPr lang="de-DE" sz="2400" dirty="0" smtClean="0"/>
              <a:t>Auseinandersetzung mit Fehlern wichtig</a:t>
            </a:r>
          </a:p>
          <a:p>
            <a:r>
              <a:rPr lang="de-DE" sz="2400" dirty="0" smtClean="0"/>
              <a:t>Risiken und Gefahren steigen mit moderner Medizin</a:t>
            </a:r>
          </a:p>
          <a:p>
            <a:r>
              <a:rPr lang="de-DE" sz="2400" dirty="0" smtClean="0"/>
              <a:t>Wachsende Ansprüche und ökonomischer Druck verstärken Risiken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261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Patientensicherheit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Veröffentlichung „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Err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Human</a:t>
            </a:r>
            <a:r>
              <a:rPr lang="de-DE" sz="2400" dirty="0" smtClean="0"/>
              <a:t>“ (2000)</a:t>
            </a:r>
            <a:br>
              <a:rPr lang="de-DE" sz="2400" dirty="0" smtClean="0"/>
            </a:br>
            <a:r>
              <a:rPr lang="de-DE" sz="2400" dirty="0" smtClean="0">
                <a:sym typeface="Wingdings" panose="05000000000000000000" pitchFamily="2" charset="2"/>
              </a:rPr>
              <a:t></a:t>
            </a:r>
            <a:r>
              <a:rPr lang="de-DE" sz="2400" dirty="0" smtClean="0"/>
              <a:t> </a:t>
            </a:r>
            <a:r>
              <a:rPr lang="de-DE" sz="2400" dirty="0"/>
              <a:t>kritische Betrachtung des </a:t>
            </a:r>
            <a:r>
              <a:rPr lang="de-DE" sz="2400" dirty="0" smtClean="0"/>
              <a:t>Gesundheitswesens</a:t>
            </a:r>
          </a:p>
          <a:p>
            <a:r>
              <a:rPr lang="de-DE" sz="2400" dirty="0" smtClean="0"/>
              <a:t>Zunehmendes </a:t>
            </a:r>
            <a:r>
              <a:rPr lang="de-DE" sz="2400" dirty="0"/>
              <a:t>mediales Interesse + steigender Druck </a:t>
            </a:r>
            <a:r>
              <a:rPr lang="de-DE" sz="2400" dirty="0" smtClean="0">
                <a:sym typeface="Wingdings" panose="05000000000000000000" pitchFamily="2" charset="2"/>
              </a:rPr>
              <a:t></a:t>
            </a:r>
            <a:r>
              <a:rPr lang="de-DE" sz="2400" dirty="0" smtClean="0"/>
              <a:t> </a:t>
            </a:r>
            <a:r>
              <a:rPr lang="de-DE" sz="2400" dirty="0"/>
              <a:t>Reflexionen bisheriger </a:t>
            </a:r>
            <a:r>
              <a:rPr lang="de-DE" sz="2400" dirty="0" smtClean="0"/>
              <a:t>Fehler (durch Gesetze wie das GMG unterstützt)</a:t>
            </a:r>
          </a:p>
          <a:p>
            <a:r>
              <a:rPr lang="de-DE" sz="2400" dirty="0" smtClean="0"/>
              <a:t>aktive Auseinandersetzung mit dem Thema Patientensicherheit</a:t>
            </a:r>
          </a:p>
          <a:p>
            <a:r>
              <a:rPr lang="de-DE" sz="2400" dirty="0" smtClean="0"/>
              <a:t>Erhöhung Patientensicherheit nur mit Einstellungs- und Kulturwandel möglich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697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Patientensicherheit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844824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5225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685925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3pPr>
            <a:lvl4pPr marL="2244725" indent="-3794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4pPr>
            <a:lvl5pPr marL="27749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5pPr>
            <a:lvl6pPr marL="32321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6pPr>
            <a:lvl7pPr marL="36893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7pPr>
            <a:lvl8pPr marL="41465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8pPr>
            <a:lvl9pPr marL="46037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dirty="0"/>
              <a:t>2005 mit der Gründung des Aktionsbündnisses für Patientensicherheit (APS) ist Patientensicherheit auch in Deutschland angekommen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2007 Handlungsempfehlung des APS zur Einrichtung von  CIRS (erweiterte Neuauflage 2016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r>
              <a:rPr lang="de-DE" sz="2400" dirty="0" smtClean="0"/>
              <a:t>2018 Handlungsempfehlung des APS zur Einrichtung und Betrieb von CIRS im ambulanten Bereich</a:t>
            </a:r>
            <a:endParaRPr lang="de-DE" sz="2400" dirty="0"/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66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Patientensicherheit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2"/>
            <a:ext cx="85072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5225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685925" indent="-3413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3pPr>
            <a:lvl4pPr marL="2244725" indent="-3794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4pPr>
            <a:lvl5pPr marL="27749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5pPr>
            <a:lvl6pPr marL="32321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6pPr>
            <a:lvl7pPr marL="36893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7pPr>
            <a:lvl8pPr marL="41465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8pPr>
            <a:lvl9pPr marL="4603750" indent="-320675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tabLst>
                <a:tab pos="712788" algn="l"/>
                <a:tab pos="1698625" algn="l"/>
              </a:tabLst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dirty="0"/>
              <a:t>2013 Patientenrechtegesetz fordert die Einrichtung eines einrichtungsinternen Fehlermeldesystems und eines patientenorientierten Beschwerdemanagements in </a:t>
            </a:r>
            <a:r>
              <a:rPr lang="de-DE" sz="2400" dirty="0" smtClean="0"/>
              <a:t>Krankenhäusern. Konkretisiert wurde </a:t>
            </a:r>
            <a:r>
              <a:rPr lang="de-DE" sz="2400" dirty="0"/>
              <a:t>dies vom </a:t>
            </a:r>
            <a:r>
              <a:rPr lang="de-DE" sz="2400" dirty="0" smtClean="0"/>
              <a:t>G-BA.</a:t>
            </a:r>
          </a:p>
          <a:p>
            <a:endParaRPr lang="de-DE" sz="2400" dirty="0"/>
          </a:p>
          <a:p>
            <a:r>
              <a:rPr lang="de-DE" sz="2400" dirty="0" smtClean="0"/>
              <a:t>2015 mit </a:t>
            </a:r>
            <a:r>
              <a:rPr lang="de-DE" sz="2400" dirty="0"/>
              <a:t>der Qualitätsmanagement-Richtlinie (QM-RL) und</a:t>
            </a:r>
          </a:p>
          <a:p>
            <a:r>
              <a:rPr lang="de-DE" sz="2400" dirty="0"/>
              <a:t>2016 </a:t>
            </a:r>
            <a:r>
              <a:rPr lang="de-DE" sz="2400" dirty="0" smtClean="0"/>
              <a:t>mit </a:t>
            </a:r>
            <a:r>
              <a:rPr lang="de-DE" sz="2400" dirty="0"/>
              <a:t>der Bestimmung zu Anforderungen an einrichtungsübergreifende Fehlermeldesysteme (</a:t>
            </a:r>
            <a:r>
              <a:rPr lang="de-DE" sz="2400" dirty="0" err="1"/>
              <a:t>üFMS</a:t>
            </a:r>
            <a:r>
              <a:rPr lang="de-DE" sz="2400" dirty="0"/>
              <a:t>-B)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499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95536" y="2276872"/>
            <a:ext cx="8280920" cy="12961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Definition und Theorien der 	Fehlerentwicklung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e-DE" sz="2400" b="1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FF9900"/>
                </a:solidFill>
              </a:rPr>
              <a:t>Fehler:</a:t>
            </a:r>
            <a:r>
              <a:rPr lang="de-DE" sz="2400" dirty="0" smtClean="0"/>
              <a:t> unerwünschtes Ergebnis/Resultat von Handlungen</a:t>
            </a:r>
            <a:br>
              <a:rPr lang="de-DE" sz="2400" dirty="0" smtClean="0"/>
            </a:br>
            <a:r>
              <a:rPr lang="de-DE" sz="2400" dirty="0" smtClean="0"/>
              <a:t>             </a:t>
            </a:r>
            <a:r>
              <a:rPr lang="de-DE" sz="2400" i="1" u="sng" dirty="0" smtClean="0"/>
              <a:t>oder</a:t>
            </a:r>
            <a:r>
              <a:rPr lang="de-DE" sz="2400" i="1" dirty="0" smtClean="0"/>
              <a:t> </a:t>
            </a:r>
            <a:r>
              <a:rPr lang="de-DE" sz="2400" dirty="0" smtClean="0"/>
              <a:t>geplante Abfolge von Tätigkeiten, die nicht</a:t>
            </a:r>
            <a:br>
              <a:rPr lang="de-DE" sz="2400" dirty="0" smtClean="0"/>
            </a:br>
            <a:r>
              <a:rPr lang="de-DE" sz="2400" dirty="0" smtClean="0"/>
              <a:t>             zum beabsichtigten Resultat führt.</a:t>
            </a:r>
          </a:p>
          <a:p>
            <a:pPr marL="0" indent="0">
              <a:buNone/>
            </a:pPr>
            <a:endParaRPr lang="de-DE" sz="2400" b="1" dirty="0" smtClean="0"/>
          </a:p>
          <a:p>
            <a:r>
              <a:rPr lang="de-DE" sz="2400" b="1" dirty="0" smtClean="0"/>
              <a:t>Zwischenfälle:</a:t>
            </a:r>
            <a:r>
              <a:rPr lang="de-DE" sz="2400" dirty="0" smtClean="0"/>
              <a:t> Ereignisse, bei denen Fehler auftraten, aber kein größerer Schaden entstand 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b="1" dirty="0" smtClean="0"/>
              <a:t>Unfall: </a:t>
            </a:r>
            <a:r>
              <a:rPr lang="de-DE" sz="2400" dirty="0" smtClean="0"/>
              <a:t>Fehler, der zu Schaden führt. Zieht gravierende Konsequenzen nach sich. (oft auch: Behandlungsfehler)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423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Definition und Theorien der 	Fehlerentwicklung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V</a:t>
            </a:r>
            <a:r>
              <a:rPr lang="de-DE" sz="2400" dirty="0" smtClean="0"/>
              <a:t>on Schuldfrage entfernen, Betrachtung aus verschiedenen Perspektiven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Fehler haben verschiedene Ursachen und werden durch verschiedene Faktoren begünstigt </a:t>
            </a:r>
            <a:r>
              <a:rPr lang="de-DE" sz="2400" i="1" dirty="0" smtClean="0"/>
              <a:t>( Schweizer-Käse-Modell) </a:t>
            </a:r>
            <a:br>
              <a:rPr lang="de-DE" sz="2400" i="1" dirty="0" smtClean="0"/>
            </a:br>
            <a:endParaRPr lang="de-DE" sz="2400" i="1" dirty="0" smtClean="0"/>
          </a:p>
          <a:p>
            <a:r>
              <a:rPr lang="de-DE" sz="2400" dirty="0" smtClean="0"/>
              <a:t>Fehlhandlungen und Lücken im System </a:t>
            </a:r>
            <a:r>
              <a:rPr lang="de-DE" sz="2400" dirty="0" smtClean="0">
                <a:sym typeface="Wingdings" panose="05000000000000000000" pitchFamily="2" charset="2"/>
              </a:rPr>
              <a:t> unerwünschte Ereignisse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87F-CDDD-4B2F-975C-24D4F1FA511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323528" y="6337126"/>
            <a:ext cx="8229600" cy="476250"/>
          </a:xfrm>
        </p:spPr>
        <p:txBody>
          <a:bodyPr/>
          <a:lstStyle/>
          <a:p>
            <a:r>
              <a:rPr lang="de-DE" sz="1000" dirty="0" smtClean="0"/>
              <a:t>24.11.2017</a:t>
            </a:r>
          </a:p>
          <a:p>
            <a:r>
              <a:rPr lang="de-DE" sz="1000" dirty="0" smtClean="0"/>
              <a:t>zur kostenfreien Nutzung ausschließlich für interne Fortbildungen in Einrichtungen des Gesundheitswesens und nicht für kommerzielle Zwecke 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17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Bildschirmpräsentation (4:3)</PresentationFormat>
  <Paragraphs>336</Paragraphs>
  <Slides>33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Standarddesign</vt:lpstr>
      <vt:lpstr>„Sicherheitskultur“</vt:lpstr>
      <vt:lpstr>„Umgang mit kritischen Ereignissen in Organisationen der Gesundheitsversorgung (Sicherheitskultur)</vt:lpstr>
      <vt:lpstr>Inhaltsverzeichnis</vt:lpstr>
      <vt:lpstr>1. Patientensicherheit</vt:lpstr>
      <vt:lpstr>1. Patientensicherheit</vt:lpstr>
      <vt:lpstr>1. Patientensicherheit</vt:lpstr>
      <vt:lpstr>1. Patientensicherheit</vt:lpstr>
      <vt:lpstr>2. Definition und Theorien der  Fehlerentwicklung</vt:lpstr>
      <vt:lpstr>2. Definition und Theorien der  Fehlerentwicklung</vt:lpstr>
      <vt:lpstr>Schweizer-Käse-Modell</vt:lpstr>
      <vt:lpstr>3. Aktives Versagen                  Latente Fehler</vt:lpstr>
      <vt:lpstr>3. Aktives Versagen                  Latente Fehler</vt:lpstr>
      <vt:lpstr>3. Aktives Versagen                  Latente Fehler</vt:lpstr>
      <vt:lpstr>3. Aktives Versagen                  Latente Fehler</vt:lpstr>
      <vt:lpstr>4. Systemtheorie -                    Personenmodell</vt:lpstr>
      <vt:lpstr>4. Systemtheorie -                    Personenmodell</vt:lpstr>
      <vt:lpstr>5. Aus Fehlern lernen – CIRS</vt:lpstr>
      <vt:lpstr>5. Aus Fehlern lernen – CIRS</vt:lpstr>
      <vt:lpstr>5. Aus Fehlern lernen – CIRS</vt:lpstr>
      <vt:lpstr>5. Aus Fehlern lernen – CIRS</vt:lpstr>
      <vt:lpstr>6. Erfolgsfaktoren für ein                   gelungenes CIRS</vt:lpstr>
      <vt:lpstr>6. Erfolgsfaktoren für ein                   gelungenes CIRS</vt:lpstr>
      <vt:lpstr>6. Erfolgsfaktoren für ein                   gelungenes CIRS</vt:lpstr>
      <vt:lpstr>7. Ansätze zur Verbesserung                 der Sicherheitskultur</vt:lpstr>
      <vt:lpstr>7. Ansätze zur Verbesserung                 der Sicherheitskultur</vt:lpstr>
      <vt:lpstr>8. Lernfaktor von HROs in                  puncto Sicherheitskultur </vt:lpstr>
      <vt:lpstr>8. Lernfaktor von HROs in                  puncto Sicherheitskultur </vt:lpstr>
      <vt:lpstr>9. Praxis Baustein „Fish-Bowl“</vt:lpstr>
      <vt:lpstr>9. Praxis Baustein „Fish-Bowl“</vt:lpstr>
      <vt:lpstr>PowerPoint-Präsentation</vt:lpstr>
      <vt:lpstr>Literaturempfehlungen</vt:lpstr>
      <vt:lpstr>Autorin</vt:lpstr>
      <vt:lpstr>Patientensicherheit   gemeinsam fördern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Umgang mit kritischen Ereignissen in Organisationen der Gesundheitsversorgung</dc:title>
  <dc:subject>Sicherheitskultur</dc:subject>
  <dc:creator>Susanne Eschkötter, im Auftrag von CIRS-NRW</dc:creator>
  <cp:lastModifiedBy>König, Inga (AZQ)</cp:lastModifiedBy>
  <cp:revision>283</cp:revision>
  <cp:lastPrinted>2014-03-19T08:10:34Z</cp:lastPrinted>
  <dcterms:created xsi:type="dcterms:W3CDTF">2013-07-24T10:10:18Z</dcterms:created>
  <dcterms:modified xsi:type="dcterms:W3CDTF">2018-01-02T09:21:23Z</dcterms:modified>
</cp:coreProperties>
</file>